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91" r:id="rId3"/>
    <p:sldId id="292" r:id="rId4"/>
    <p:sldId id="295" r:id="rId5"/>
    <p:sldId id="282" r:id="rId6"/>
    <p:sldId id="283" r:id="rId7"/>
    <p:sldId id="294" r:id="rId8"/>
    <p:sldId id="293" r:id="rId9"/>
    <p:sldId id="286" r:id="rId10"/>
    <p:sldId id="296" r:id="rId11"/>
    <p:sldId id="297" r:id="rId12"/>
    <p:sldId id="301" r:id="rId13"/>
    <p:sldId id="298" r:id="rId14"/>
    <p:sldId id="299" r:id="rId15"/>
    <p:sldId id="300" r:id="rId16"/>
    <p:sldId id="287" r:id="rId17"/>
    <p:sldId id="290" r:id="rId18"/>
    <p:sldId id="28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3F4"/>
    <a:srgbClr val="CCFFCC"/>
    <a:srgbClr val="CCFFFF"/>
    <a:srgbClr val="CCECFF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51" autoAdjust="0"/>
    <p:restoredTop sz="94660"/>
  </p:normalViewPr>
  <p:slideViewPr>
    <p:cSldViewPr>
      <p:cViewPr varScale="1">
        <p:scale>
          <a:sx n="73" d="100"/>
          <a:sy n="7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C64BAF-C1F1-4A51-9CA1-C8DBDB8A6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21E3DC-B00A-4436-9D84-386D7D4DF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2F203-2A27-4BC2-8D94-F8E2A25F58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4F00B-976D-4B9C-A2CB-0E029289CD0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B52DF-A8D3-408D-B581-909DED55830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07451-8078-45AE-8516-AA511E41404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C7DC0-2C90-490A-9EA0-921A019DF54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45B92-1EDA-4C6A-B64D-1F49C12F43B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0C538-E394-420A-B112-F37BAA26EE4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2EEF8-99DF-4DCC-8AC9-005C0022F04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3C24B-797C-4EE0-AEBB-D7C23CCB118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E932C9-E1A5-42AD-9AF5-39C085167A0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9DC05-E12F-45AE-BC84-B894643CA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F4EB0-CC1B-4ADA-9B66-3E7DF355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DF671-40C8-48A8-AD6A-50C6DE19C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096F3-1FEE-4A5A-8C1C-C050173AB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8AF5B-A59D-4825-B1BB-368508420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FF30B-53B7-4216-B1C3-03D90B6F7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F11D-6E69-48A8-9CF5-47464730E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D6CA0-61B4-431E-A351-A94A96031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53950-2C3F-4D64-9D7F-A5002AB44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D3B2-2FB9-48BE-85C5-E30143C1A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921A7-817C-49A7-BE13-9F06D8317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F5FD1DA-7FA6-42F3-AD56-480130D8F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randiwilliams@mooreschools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yersj_15@yahoo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/>
          <a:lstStyle/>
          <a:p>
            <a:pPr eaLnBrk="1" hangingPunct="1"/>
            <a:r>
              <a:rPr lang="en-US" sz="2800" b="1" smtClean="0"/>
              <a:t>Research Experience for Teachers – Engineering Research</a:t>
            </a:r>
            <a:br>
              <a:rPr lang="en-US" sz="2800" b="1" smtClean="0"/>
            </a:br>
            <a:r>
              <a:rPr lang="en-US" sz="2800" b="1" smtClean="0"/>
              <a:t>Summer 2008</a:t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Orientation Meeting</a:t>
            </a:r>
            <a:br>
              <a:rPr lang="en-US" sz="2800" b="1" smtClean="0"/>
            </a:br>
            <a:r>
              <a:rPr lang="en-US" sz="2800" b="1" smtClean="0"/>
              <a:t>June 09, 2008</a:t>
            </a:r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82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Dr. Hazem Refai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Dr. Mark Nanny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Dr. Randa Shehab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Dr. Chen Ling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Dr. Pat Hardre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Ms. Janis Slater</a:t>
            </a:r>
          </a:p>
          <a:p>
            <a:pPr algn="l"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15363" name="Picture 10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1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Action Research Plan in three phases</a:t>
            </a:r>
          </a:p>
          <a:p>
            <a:pPr lvl="1" eaLnBrk="1" hangingPunct="1"/>
            <a:r>
              <a:rPr lang="en-US" smtClean="0"/>
              <a:t>Planning the project</a:t>
            </a:r>
          </a:p>
          <a:p>
            <a:pPr lvl="1" eaLnBrk="1" hangingPunct="1"/>
            <a:r>
              <a:rPr lang="en-US" smtClean="0"/>
              <a:t>Writing the proposal</a:t>
            </a:r>
          </a:p>
          <a:p>
            <a:pPr lvl="1" eaLnBrk="1" hangingPunct="1"/>
            <a:r>
              <a:rPr lang="en-US" smtClean="0"/>
              <a:t>Reporting your findings</a:t>
            </a:r>
            <a:endParaRPr lang="en-US" sz="20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Assessment tools (D2L and Survey Monkey)</a:t>
            </a:r>
          </a:p>
          <a:p>
            <a:pPr eaLnBrk="1" hangingPunct="1"/>
            <a:endParaRPr lang="en-US" smtClean="0"/>
          </a:p>
        </p:txBody>
      </p:sp>
      <p:grpSp>
        <p:nvGrpSpPr>
          <p:cNvPr id="33794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33796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7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447800" y="304800"/>
            <a:ext cx="6324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Research and Lesson Plans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Teacher Experiences (1)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mtClean="0"/>
              <a:t>Teaching Experimental Design and Graphing Using Inquiry and Technology</a:t>
            </a:r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Brandi Williams</a:t>
            </a:r>
          </a:p>
          <a:p>
            <a:pPr algn="ctr">
              <a:buFontTx/>
              <a:buNone/>
            </a:pPr>
            <a:r>
              <a:rPr lang="en-US" smtClean="0"/>
              <a:t>(</a:t>
            </a:r>
            <a:r>
              <a:rPr lang="en-US" smtClean="0">
                <a:hlinkClick r:id="rId3"/>
              </a:rPr>
              <a:t>brandiwilliams@mooreschools.com</a:t>
            </a:r>
            <a:r>
              <a:rPr lang="en-US" smtClean="0"/>
              <a:t>) </a:t>
            </a:r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Moore Public Schools</a:t>
            </a: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35844" name="Picture 3" descr="OU Se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5" name="Picture 4" descr="nsflogo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Teacher Experiences (2)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mtClean="0"/>
              <a:t>An Initial Implementation of Inquiry Based Learning of the Scientific Method Using Vernier Sensor</a:t>
            </a:r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Joe Myers</a:t>
            </a:r>
          </a:p>
          <a:p>
            <a:pPr algn="ctr">
              <a:buFontTx/>
              <a:buNone/>
            </a:pPr>
            <a:r>
              <a:rPr lang="en-US" smtClean="0"/>
              <a:t>(</a:t>
            </a:r>
            <a:r>
              <a:rPr lang="en-US" smtClean="0">
                <a:hlinkClick r:id="rId3"/>
              </a:rPr>
              <a:t>myersj_15@yahoo.com</a:t>
            </a:r>
            <a:r>
              <a:rPr lang="en-US" smtClean="0"/>
              <a:t>) </a:t>
            </a:r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Tulsa Public Schools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37892" name="Picture 3" descr="OU Se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3" name="Picture 4" descr="nsflogo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Lunch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Bonne Apetite </a:t>
            </a: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39940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1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Discussion of Assessment Activities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RET is a research project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Assessment is critical &amp; central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Nothing else is possible without evaluation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Calendar of events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Nature of events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Responsibility to participate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Community of participants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Mentors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Teachers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Year-long program—assess &amp; eval all the way</a:t>
            </a:r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41988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89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Assessment tools </a:t>
            </a:r>
            <a:br>
              <a:rPr lang="en-US" sz="3200" smtClean="0"/>
            </a:br>
            <a:r>
              <a:rPr lang="en-US" sz="3200" smtClean="0"/>
              <a:t>(D2L and Survey Monkey</a:t>
            </a:r>
            <a:r>
              <a:rPr lang="en-US" sz="2800" smtClean="0"/>
              <a:t>)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Tools for access &amp; ease-of-use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D2L &amp; surveymonkey</a:t>
            </a:r>
          </a:p>
          <a:p>
            <a:pPr>
              <a:lnSpc>
                <a:spcPct val="90000"/>
              </a:lnSpc>
            </a:pPr>
            <a:r>
              <a:rPr lang="en-US" smtClean="0"/>
              <a:t>Know sequence, follow calendar</a:t>
            </a:r>
          </a:p>
          <a:p>
            <a:pPr>
              <a:lnSpc>
                <a:spcPct val="90000"/>
              </a:lnSpc>
            </a:pPr>
            <a:r>
              <a:rPr lang="en-US" smtClean="0"/>
              <a:t>Monitoring &amp; reminders-as-needed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Pat, Janis, Angela (we’ve got your back!)</a:t>
            </a:r>
          </a:p>
          <a:p>
            <a:pPr>
              <a:lnSpc>
                <a:spcPct val="90000"/>
              </a:lnSpc>
            </a:pPr>
            <a:r>
              <a:rPr lang="en-US" smtClean="0"/>
              <a:t>Community of practice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Inter-mentor team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Interdisciplinary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Inter-site &amp; school</a:t>
            </a:r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219075" y="219075"/>
            <a:ext cx="8696325" cy="1152525"/>
            <a:chOff x="304800" y="152400"/>
            <a:chExt cx="8696325" cy="1152525"/>
          </a:xfrm>
        </p:grpSpPr>
        <p:pic>
          <p:nvPicPr>
            <p:cNvPr id="44036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37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5867400" cy="1470025"/>
          </a:xfrm>
        </p:spPr>
        <p:txBody>
          <a:bodyPr/>
          <a:lstStyle/>
          <a:p>
            <a:pPr eaLnBrk="1" hangingPunct="1"/>
            <a:r>
              <a:rPr lang="en-US" sz="3200" smtClean="0"/>
              <a:t>Teacher Support</a:t>
            </a:r>
          </a:p>
        </p:txBody>
      </p:sp>
      <p:pic>
        <p:nvPicPr>
          <p:cNvPr id="46082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381000" y="12954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Stipends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 A total of $3500/teacher/year will be paid in three installments: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 $2,200 is paid on July 15</a:t>
            </a:r>
            <a:r>
              <a:rPr lang="en-US" baseline="30000"/>
              <a:t>th</a:t>
            </a:r>
            <a:r>
              <a:rPr lang="en-US"/>
              <a:t> upon successful completion of the summer program.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 $900 is paid on August 15</a:t>
            </a:r>
            <a:r>
              <a:rPr lang="en-US" baseline="30000"/>
              <a:t>th</a:t>
            </a:r>
            <a:endParaRPr lang="en-US"/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 $400 is paid at the one-day Winter Institute meeting.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80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Teacher travel mileage and lodging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 to OU during summer research program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 to national and regional conferences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80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Materials and Supplies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 A total of $50,000 for the development, implementation, and dissemination of research based activities in the classrooms.</a:t>
            </a:r>
          </a:p>
          <a:p>
            <a:pPr lvl="1">
              <a:lnSpc>
                <a:spcPct val="50000"/>
              </a:lnSpc>
              <a:spcBef>
                <a:spcPct val="20000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OU-Norman parking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Teacher substitute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533400"/>
            <a:ext cx="53340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Teacher responsibilities 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pic>
        <p:nvPicPr>
          <p:cNvPr id="48130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Attendance during summer research program</a:t>
            </a:r>
            <a:endParaRPr lang="en-US" sz="800"/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Participation in program evaluation and assessment  activities and surveys throughout the academic year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Correspondence with OU-RET faculty and coordinator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Participation in action research proposal process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Integration of OU-RET research experiences in your classrooms</a:t>
            </a:r>
          </a:p>
          <a:p>
            <a:pPr lvl="1">
              <a:lnSpc>
                <a:spcPct val="115000"/>
              </a:lnSpc>
              <a:spcBef>
                <a:spcPct val="20000"/>
              </a:spcBef>
              <a:buFont typeface="Arial" charset="0"/>
              <a:buChar char="−"/>
            </a:pPr>
            <a:r>
              <a:rPr lang="en-US" sz="2400"/>
              <a:t>Assessment and reporting of outcomes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Participate in the web virtual research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28600"/>
            <a:ext cx="5334000" cy="1470025"/>
          </a:xfrm>
        </p:spPr>
        <p:txBody>
          <a:bodyPr/>
          <a:lstStyle/>
          <a:p>
            <a:pPr eaLnBrk="1" hangingPunct="1"/>
            <a:r>
              <a:rPr lang="en-US" sz="3200" smtClean="0"/>
              <a:t>Contract and Forms </a:t>
            </a:r>
          </a:p>
        </p:txBody>
      </p:sp>
      <p:pic>
        <p:nvPicPr>
          <p:cNvPr id="50178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6096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Consent forms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Contract with OU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Subject related surveys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Independent Contractor form for stipend payment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5334000" cy="1066800"/>
          </a:xfrm>
        </p:spPr>
        <p:txBody>
          <a:bodyPr/>
          <a:lstStyle/>
          <a:p>
            <a:pPr eaLnBrk="1" hangingPunct="1"/>
            <a:r>
              <a:rPr lang="en-US" sz="2800" smtClean="0"/>
              <a:t>Agenda</a:t>
            </a:r>
          </a:p>
        </p:txBody>
      </p:sp>
      <p:pic>
        <p:nvPicPr>
          <p:cNvPr id="17410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533400" y="1447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Introduction to RET program and program staff and participants	(HR)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Why we are here  (RS or CL)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Detailed presentation of summer and academic year events  (RS or CL)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Discussion of research and lesson plans  (MN)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Action research proposal (MN)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Teacher experiences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LUNCH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Discussion of assessment activities  (PH)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Assessment tools (D2L and Survey Monkey)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400"/>
              <a:t>Administrative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53340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Who are we?</a:t>
            </a:r>
          </a:p>
        </p:txBody>
      </p:sp>
      <p:pic>
        <p:nvPicPr>
          <p:cNvPr id="19458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524000"/>
          <a:ext cx="83820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454400"/>
                <a:gridCol w="2794000"/>
              </a:tblGrid>
              <a:tr h="4088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Project Role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6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Hazem Refai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Computer Engineering research faculty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Program Coordinator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0080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Mark Nanny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Environmental Engineering research 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630">
                <a:tc>
                  <a:txBody>
                    <a:bodyPr/>
                    <a:lstStyle/>
                    <a:p>
                      <a:r>
                        <a:rPr lang="en-US" dirty="0" smtClean="0"/>
                        <a:t>Randa Shehab</a:t>
                      </a:r>
                    </a:p>
                    <a:p>
                      <a:r>
                        <a:rPr lang="en-US" dirty="0" smtClean="0"/>
                        <a:t>Chen 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 Engineering research</a:t>
                      </a:r>
                      <a:r>
                        <a:rPr lang="en-US" baseline="0" dirty="0" smtClean="0"/>
                        <a:t> 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56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 </a:t>
                      </a:r>
                      <a:r>
                        <a:rPr lang="en-US" sz="1800" dirty="0" err="1" smtClean="0"/>
                        <a:t>Hardré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Educational Psychology assessment 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56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Janis Slater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Educational Psychology graduate assistant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88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Angela Kwok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 liaison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2007 RET participant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Where are you from??</a:t>
            </a:r>
          </a:p>
        </p:txBody>
      </p:sp>
      <p:graphicFrame>
        <p:nvGraphicFramePr>
          <p:cNvPr id="21581" name="Group 77"/>
          <p:cNvGraphicFramePr>
            <a:graphicFrameLocks noGrp="1"/>
          </p:cNvGraphicFramePr>
          <p:nvPr/>
        </p:nvGraphicFramePr>
        <p:xfrm>
          <a:off x="304800" y="1431925"/>
          <a:ext cx="8458200" cy="3983038"/>
        </p:xfrm>
        <a:graphic>
          <a:graphicData uri="http://schemas.openxmlformats.org/drawingml/2006/table">
            <a:tbl>
              <a:tblPr/>
              <a:tblGrid>
                <a:gridCol w="2057400"/>
                <a:gridCol w="2209800"/>
                <a:gridCol w="1981200"/>
                <a:gridCol w="2209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Amanda 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Mustang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Laura Achhireddy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Broken Arrow S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Angela Kwok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Ralph Downs 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Lois Byrd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Okmulgee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Calvin Aldrich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Byng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Michael Dean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Little Axe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Celestina Perez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Edmond Mem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Michael Fugate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Tulsa McLain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Heidi Launius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Broken Arrow S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Michelle Madison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Edmond Mem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James Hurley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Okmulgee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Phil Ledbetter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Okmulgee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Jennifer Villalobos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Tulsa Central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Sheeba Usmani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Will Rogers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Kerry Goode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Jenks 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Sherry Groegor-Godwin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 Academy of Health, Sci, &amp; Engr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Laniel Gibson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Norman 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grpSp>
        <p:nvGrpSpPr>
          <p:cNvPr id="21563" name="Group 4"/>
          <p:cNvGrpSpPr>
            <a:grpSpLocks/>
          </p:cNvGrpSpPr>
          <p:nvPr/>
        </p:nvGrpSpPr>
        <p:grpSpPr bwMode="auto">
          <a:xfrm>
            <a:off x="304800" y="152400"/>
            <a:ext cx="8696325" cy="1152525"/>
            <a:chOff x="304800" y="152400"/>
            <a:chExt cx="8696325" cy="1152525"/>
          </a:xfrm>
        </p:grpSpPr>
        <p:pic>
          <p:nvPicPr>
            <p:cNvPr id="21564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65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Facts: America’s Brain Drain Crisis </a:t>
            </a:r>
            <a:br>
              <a:rPr lang="en-US" sz="3200" smtClean="0"/>
            </a:br>
            <a:r>
              <a:rPr lang="en-US" sz="3200" smtClean="0"/>
              <a:t>(RD December 05)</a:t>
            </a:r>
          </a:p>
        </p:txBody>
      </p:sp>
      <p:sp>
        <p:nvSpPr>
          <p:cNvPr id="235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Scientists and Engineers make up less than 5% of our population, but create up to 50% of our GDP.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Less than 6% of our high school seniors plan to pursue engineering degrees, down 36% from a decade ago.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 2000, 56% of China’s undergraduate degrees were granted in the hard sciences, in the United States, the figure was 17%.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If present trends continue, by 2010, 90% of all the world’s scientists and engineers will be living in Asia.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Ten years ago, American companies and engineers were granted 10,000 more US Patents than foreign companies, the margin now is down to 4,000.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3555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5334000" cy="838200"/>
          </a:xfrm>
        </p:spPr>
        <p:txBody>
          <a:bodyPr/>
          <a:lstStyle/>
          <a:p>
            <a:pPr eaLnBrk="1" hangingPunct="1"/>
            <a:r>
              <a:rPr lang="en-US" sz="3200" smtClean="0"/>
              <a:t>Program Objectives</a:t>
            </a:r>
          </a:p>
        </p:txBody>
      </p:sp>
      <p:pic>
        <p:nvPicPr>
          <p:cNvPr id="25602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Three objectives of the 2008 OU-RET summer workshop: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/>
              <a:t>Engage teachers in real-world engineering and science research conducted by OU faculty.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/>
              <a:t>Transfer of teachers’ research experiences into their classrooms by developing innovative activities for their students.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/>
              <a:t>Teachers contribute their professional expertise and suggestions into the design and development of a web site to facilitate long-term communication between teachers, their students, and OU faculty over 2008-2009 academic year.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Professional researchers (us) matched with professional educators (you)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As the researcher, we will lead development of research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As the educator, you will lead development of lesson plans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Goal is to help you as educators bring relevant research into the classroom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Allow educators to experience the research process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Provide context for educators to extract relevant components of research to bring back into the classroom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Think about what you would be able to bring into your classroom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Scientific method, specific context, learning activities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000" dirty="0" smtClean="0"/>
              <a:t>Bridge between research and classroom is the action research proposal that defines how you will incorporate engineering/ science into the classroom and how you evaluate its impact on student learning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304800" y="219075"/>
            <a:ext cx="8696325" cy="1152525"/>
            <a:chOff x="304800" y="152400"/>
            <a:chExt cx="8696325" cy="1152525"/>
          </a:xfrm>
        </p:grpSpPr>
        <p:pic>
          <p:nvPicPr>
            <p:cNvPr id="27652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53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Summer and Academic Year Events</a:t>
            </a:r>
            <a:endParaRPr lang="en-US" sz="2400" smtClean="0"/>
          </a:p>
        </p:txBody>
      </p:sp>
      <p:sp>
        <p:nvSpPr>
          <p:cNvPr id="29698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Important Dates:</a:t>
            </a:r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June 9	Orientation at OU-Norman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June 27	1</a:t>
            </a:r>
            <a:r>
              <a:rPr lang="en-US" sz="2000" baseline="30000" smtClean="0"/>
              <a:t>st</a:t>
            </a:r>
            <a:r>
              <a:rPr lang="en-US" sz="2000" smtClean="0"/>
              <a:t> Teacher Research Conference at 				OU-Tulsa (presentations and speaker)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July 3-4	Independence Day Holiday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July 7	Proposal Development Workshop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July 15	2</a:t>
            </a:r>
            <a:r>
              <a:rPr lang="en-US" sz="2000" baseline="30000" smtClean="0"/>
              <a:t>nd</a:t>
            </a:r>
            <a:r>
              <a:rPr lang="en-US" sz="2000" smtClean="0"/>
              <a:t> Teacher Research Conference at 				OU-Norman (presentations and 					speaker)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August 15	Action Research Proposal Due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January 29	K-20 Winter Institute		</a:t>
            </a:r>
          </a:p>
          <a:p>
            <a:pPr eaLnBrk="1" hangingPunct="1"/>
            <a:endParaRPr lang="en-US" sz="1800" smtClean="0"/>
          </a:p>
        </p:txBody>
      </p:sp>
      <p:pic>
        <p:nvPicPr>
          <p:cNvPr id="29699" name="Picture 3" descr="OU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058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 descr="nsf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81000" y="1828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304800"/>
            <a:ext cx="6324600" cy="1219200"/>
          </a:xfrm>
        </p:spPr>
        <p:txBody>
          <a:bodyPr/>
          <a:lstStyle/>
          <a:p>
            <a:pPr eaLnBrk="1" hangingPunct="1"/>
            <a:r>
              <a:rPr lang="en-US" sz="3200" smtClean="0"/>
              <a:t>Engineering Research Activities</a:t>
            </a:r>
          </a:p>
        </p:txBody>
      </p:sp>
      <p:grpSp>
        <p:nvGrpSpPr>
          <p:cNvPr id="31746" name="Group 5"/>
          <p:cNvGrpSpPr>
            <a:grpSpLocks/>
          </p:cNvGrpSpPr>
          <p:nvPr/>
        </p:nvGrpSpPr>
        <p:grpSpPr bwMode="auto">
          <a:xfrm>
            <a:off x="304800" y="152400"/>
            <a:ext cx="8696325" cy="1152525"/>
            <a:chOff x="304800" y="152400"/>
            <a:chExt cx="8696325" cy="1152525"/>
          </a:xfrm>
        </p:grpSpPr>
        <p:pic>
          <p:nvPicPr>
            <p:cNvPr id="31748" name="Picture 3" descr="OU Sea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228600"/>
              <a:ext cx="10588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49" name="Picture 4" descr="nsf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48600" y="152400"/>
              <a:ext cx="11525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5334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Daily activities start at 9:00am and end at 4:00pm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Three Engineering disciplines</a:t>
            </a:r>
          </a:p>
          <a:p>
            <a:pPr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400"/>
              <a:t> Environmental Science: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Humates and plant growth</a:t>
            </a:r>
          </a:p>
          <a:p>
            <a:pPr lvl="1">
              <a:lnSpc>
                <a:spcPct val="50000"/>
              </a:lnSpc>
              <a:spcBef>
                <a:spcPct val="20000"/>
              </a:spcBef>
              <a:buFontTx/>
              <a:buChar char="–"/>
            </a:pPr>
            <a:endParaRPr lang="en-US" sz="2400"/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400"/>
              <a:t>Industrial Engineering: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Biomechanics of amputee gait</a:t>
            </a:r>
          </a:p>
          <a:p>
            <a:pPr lvl="2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400"/>
              <a:t>Electrical and Computer Engineering: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Robotics, communication, and sensors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908</Words>
  <Application>Microsoft PowerPoint</Application>
  <PresentationFormat>On-screen Show (4:3)</PresentationFormat>
  <Paragraphs>209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Default Design</vt:lpstr>
      <vt:lpstr>Research Experience for Teachers – Engineering Research Summer 2008  Orientation Meeting June 09, 2008</vt:lpstr>
      <vt:lpstr>Agenda</vt:lpstr>
      <vt:lpstr>Who are we?</vt:lpstr>
      <vt:lpstr>Where are you from??</vt:lpstr>
      <vt:lpstr>Facts: America’s Brain Drain Crisis  (RD December 05)</vt:lpstr>
      <vt:lpstr>Program Objectives</vt:lpstr>
      <vt:lpstr>Why are we here?</vt:lpstr>
      <vt:lpstr>Summer and Academic Year Events</vt:lpstr>
      <vt:lpstr>Engineering Research Activities</vt:lpstr>
      <vt:lpstr>Slide 10</vt:lpstr>
      <vt:lpstr>Teacher Experiences (1)</vt:lpstr>
      <vt:lpstr>Teacher Experiences (2)</vt:lpstr>
      <vt:lpstr>Lunch</vt:lpstr>
      <vt:lpstr>Discussion of Assessment Activities</vt:lpstr>
      <vt:lpstr>Assessment tools  (D2L and Survey Monkey) </vt:lpstr>
      <vt:lpstr>Teacher Support</vt:lpstr>
      <vt:lpstr>Teacher responsibilities  </vt:lpstr>
      <vt:lpstr>Contract and Forms </vt:lpstr>
    </vt:vector>
  </TitlesOfParts>
  <Company>TCOM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 Harris</dc:creator>
  <cp:lastModifiedBy>Patricia Hardre</cp:lastModifiedBy>
  <cp:revision>97</cp:revision>
  <dcterms:created xsi:type="dcterms:W3CDTF">2004-10-01T17:35:12Z</dcterms:created>
  <dcterms:modified xsi:type="dcterms:W3CDTF">2008-06-09T01:18:43Z</dcterms:modified>
</cp:coreProperties>
</file>